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  <p:sldMasterId id="2147483651" r:id="rId3"/>
  </p:sldMasterIdLst>
  <p:notesMasterIdLst>
    <p:notesMasterId r:id="rId18"/>
  </p:notesMasterIdLst>
  <p:sldIdLst>
    <p:sldId id="256" r:id="rId4"/>
    <p:sldId id="258" r:id="rId5"/>
    <p:sldId id="274" r:id="rId6"/>
    <p:sldId id="326" r:id="rId7"/>
    <p:sldId id="317" r:id="rId8"/>
    <p:sldId id="318" r:id="rId9"/>
    <p:sldId id="320" r:id="rId10"/>
    <p:sldId id="327" r:id="rId11"/>
    <p:sldId id="322" r:id="rId12"/>
    <p:sldId id="323" r:id="rId13"/>
    <p:sldId id="324" r:id="rId14"/>
    <p:sldId id="325" r:id="rId15"/>
    <p:sldId id="321" r:id="rId16"/>
    <p:sldId id="257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960" autoAdjust="0"/>
  </p:normalViewPr>
  <p:slideViewPr>
    <p:cSldViewPr snapToGrid="0">
      <p:cViewPr varScale="1">
        <p:scale>
          <a:sx n="40" d="100"/>
          <a:sy n="40" d="100"/>
        </p:scale>
        <p:origin x="39" y="37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88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3B061-6940-4692-8837-37568D4410CB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B2F55-F986-429F-AF15-78DCF5CD15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3999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D63F67C9-20A5-4C16-9C2E-B33E40CEA4B6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/>
                <a:ea typeface="Arial"/>
                <a:cs typeface="Arial"/>
                <a:sym typeface="Wingdings" panose="05000000000000000000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</a:rPr>
              <a:t>单击此处编辑母版标题样式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</a:rPr>
              <a:t>单击此处编辑母版文本样式</a:t>
            </a: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</a:rPr>
              <a:t>单击此处编辑母版文本样式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</a:rPr>
              <a:t>二级</a:t>
            </a:r>
          </a:p>
          <a:p>
            <a:pPr lvl="2"/>
            <a:r>
              <a:rPr lang="zh-CN" altLang="en-US" dirty="0">
                <a:latin typeface="微软雅黑" panose="020B0503020204020204" pitchFamily="34" charset="-122"/>
              </a:rPr>
              <a:t>三级</a:t>
            </a:r>
          </a:p>
          <a:p>
            <a:pPr lvl="3"/>
            <a:r>
              <a:rPr lang="zh-CN" altLang="en-US" dirty="0">
                <a:latin typeface="微软雅黑" panose="020B0503020204020204" pitchFamily="34" charset="-122"/>
              </a:rPr>
              <a:t>四级</a:t>
            </a:r>
          </a:p>
          <a:p>
            <a:pPr lvl="4"/>
            <a:r>
              <a:rPr lang="zh-CN" altLang="en-US" dirty="0">
                <a:latin typeface="微软雅黑" panose="020B0503020204020204" pitchFamily="34" charset="-122"/>
              </a:rPr>
              <a:t>五级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B00A-95AB-470A-A8A6-733B8F00613E}" type="datetimeFigureOut">
              <a:rPr lang="zh-CN" altLang="en-US" smtClean="0"/>
              <a:t>2026/1/22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28E28-1C6C-40BD-A165-2A74E672AE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BD43B00A-95AB-470A-A8A6-733B8F00613E}" type="datetimeFigureOut">
              <a:rPr lang="zh-CN" altLang="en-US" smtClean="0"/>
              <a:pPr/>
              <a:t>2026/1/22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3E728E28-1C6C-40BD-A165-2A74E672AEF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3" b="16562"/>
          <a:stretch>
            <a:fillRect/>
          </a:stretch>
        </p:blipFill>
        <p:spPr>
          <a:xfrm>
            <a:off x="-22783" y="0"/>
            <a:ext cx="12192000" cy="6858000"/>
          </a:xfrm>
          <a:prstGeom prst="rect">
            <a:avLst/>
          </a:prstGeom>
        </p:spPr>
      </p:pic>
      <p:sp>
        <p:nvSpPr>
          <p:cNvPr id="8" name="文本框 7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 txBox="1"/>
          <p:nvPr/>
        </p:nvSpPr>
        <p:spPr>
          <a:xfrm>
            <a:off x="1191609" y="2658982"/>
            <a:ext cx="1105973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zh-CN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+mn-ea"/>
                <a:sym typeface="+mn-lt"/>
              </a:rPr>
              <a:t>冰洲石、虹色应力泡以及钢化玻璃应力探究</a:t>
            </a:r>
          </a:p>
        </p:txBody>
      </p:sp>
      <p:sp>
        <p:nvSpPr>
          <p:cNvPr id="9" name="TextBox 6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 txBox="1"/>
          <p:nvPr/>
        </p:nvSpPr>
        <p:spPr>
          <a:xfrm>
            <a:off x="1191609" y="3692064"/>
            <a:ext cx="719130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cs typeface="+mn-ea"/>
                <a:sym typeface="+mn-lt"/>
              </a:rPr>
              <a:t>三分之五个诸葛亮组：周义茗、朱梓晗、郭佳怡、聂天泽、邓天健</a:t>
            </a:r>
            <a:endParaRPr lang="ru-RU" altLang="zh-CN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79395" y="4414036"/>
            <a:ext cx="58137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69" t="22988"/>
          <a:stretch>
            <a:fillRect/>
          </a:stretch>
        </p:blipFill>
        <p:spPr>
          <a:xfrm flipH="1" flipV="1">
            <a:off x="0" y="21248"/>
            <a:ext cx="2459421" cy="2112579"/>
          </a:xfrm>
          <a:prstGeom prst="rect">
            <a:avLst/>
          </a:prstGeom>
        </p:spPr>
      </p:pic>
      <p:sp>
        <p:nvSpPr>
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403625" y="166624"/>
            <a:ext cx="4190277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缪勒显微镜图像</a:t>
            </a:r>
          </a:p>
        </p:txBody>
      </p:sp>
      <p:sp>
        <p:nvSpPr>
          <p:cNvPr id="16" name="矩形 15"/>
          <p:cNvSpPr/>
          <p:nvPr/>
        </p:nvSpPr>
        <p:spPr>
          <a:xfrm>
            <a:off x="1016876" y="802373"/>
            <a:ext cx="3847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. </a:t>
            </a:r>
          </a:p>
        </p:txBody>
      </p:sp>
      <p:grpSp>
        <p:nvGrpSpPr>
          <p:cNvPr id="6" name="Group 1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747940" y="5347142"/>
            <a:ext cx="1752598" cy="902702"/>
            <a:chOff x="1849933" y="5489028"/>
            <a:chExt cx="1752598" cy="902702"/>
          </a:xfrm>
        </p:grpSpPr>
        <p:sp>
          <p:nvSpPr>
            <p:cNvPr id="7" name="TextBox 9"/>
            <p:cNvSpPr txBox="1"/>
            <p:nvPr/>
          </p:nvSpPr>
          <p:spPr>
            <a:xfrm>
              <a:off x="2403146" y="5489028"/>
              <a:ext cx="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 flipH="1">
              <a:off x="1849933" y="6112038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17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8794388" y="5347142"/>
            <a:ext cx="1752598" cy="594925"/>
            <a:chOff x="8658227" y="5489028"/>
            <a:chExt cx="1752598" cy="594925"/>
          </a:xfrm>
        </p:grpSpPr>
        <p:sp>
          <p:nvSpPr>
            <p:cNvPr id="13" name="TextBox 13"/>
            <p:cNvSpPr txBox="1"/>
            <p:nvPr/>
          </p:nvSpPr>
          <p:spPr>
            <a:xfrm>
              <a:off x="9534495" y="5489028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 flipH="1">
              <a:off x="8658227" y="5804261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altLang="zh-CN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 descr="图片包含 形状&#10;&#10;AI 生成的内容可能不正确。">
            <a:extLst>
              <a:ext uri="{FF2B5EF4-FFF2-40B4-BE49-F238E27FC236}">
                <a16:creationId xmlns:a16="http://schemas.microsoft.com/office/drawing/2014/main" id="{F2F3B716-1162-924C-D91B-1A5A61391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03" y="1872410"/>
            <a:ext cx="3871702" cy="29026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841AC5-4F81-9FA2-4111-5E802D011121}"/>
              </a:ext>
            </a:extLst>
          </p:cNvPr>
          <p:cNvSpPr txBox="1"/>
          <p:nvPr/>
        </p:nvSpPr>
        <p:spPr>
          <a:xfrm>
            <a:off x="1578620" y="4584837"/>
            <a:ext cx="3317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载玻片对照</a:t>
            </a:r>
          </a:p>
        </p:txBody>
      </p:sp>
      <p:pic>
        <p:nvPicPr>
          <p:cNvPr id="21" name="图片 20" descr="图形用户界面&#10;&#10;AI 生成的内容可能不正确。">
            <a:extLst>
              <a:ext uri="{FF2B5EF4-FFF2-40B4-BE49-F238E27FC236}">
                <a16:creationId xmlns:a16="http://schemas.microsoft.com/office/drawing/2014/main" id="{5E36332F-4328-8C13-015C-07FD3BDE9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82" y="3403452"/>
            <a:ext cx="4254214" cy="3189445"/>
          </a:xfrm>
          <a:prstGeom prst="rect">
            <a:avLst/>
          </a:prstGeom>
        </p:spPr>
      </p:pic>
      <p:pic>
        <p:nvPicPr>
          <p:cNvPr id="24" name="图片 23" descr="图形用户界面&#10;&#10;AI 生成的内容可能不正确。">
            <a:extLst>
              <a:ext uri="{FF2B5EF4-FFF2-40B4-BE49-F238E27FC236}">
                <a16:creationId xmlns:a16="http://schemas.microsoft.com/office/drawing/2014/main" id="{3A6EBCBC-05FF-235E-CBEF-B32D9CB32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382" y="239555"/>
            <a:ext cx="4220137" cy="3163897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8AC0588-A55B-D71C-88C5-C844AABAEB74}"/>
              </a:ext>
            </a:extLst>
          </p:cNvPr>
          <p:cNvSpPr txBox="1"/>
          <p:nvPr/>
        </p:nvSpPr>
        <p:spPr>
          <a:xfrm>
            <a:off x="6978492" y="2989595"/>
            <a:ext cx="2025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钢化玻璃角</a:t>
            </a:r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B53B64-AF63-4A05-BC0C-0835035D002A}"/>
              </a:ext>
            </a:extLst>
          </p:cNvPr>
          <p:cNvSpPr txBox="1"/>
          <p:nvPr/>
        </p:nvSpPr>
        <p:spPr>
          <a:xfrm>
            <a:off x="6978492" y="6275086"/>
            <a:ext cx="2025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钢化玻璃角</a:t>
            </a:r>
            <a:r>
              <a:rPr lang="en-US" altLang="zh-CN" sz="1400" dirty="0"/>
              <a:t>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91514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69" t="22988"/>
          <a:stretch>
            <a:fillRect/>
          </a:stretch>
        </p:blipFill>
        <p:spPr>
          <a:xfrm flipH="1" flipV="1">
            <a:off x="0" y="21248"/>
            <a:ext cx="2459421" cy="2112579"/>
          </a:xfrm>
          <a:prstGeom prst="rect">
            <a:avLst/>
          </a:prstGeom>
        </p:spPr>
      </p:pic>
      <p:sp>
        <p:nvSpPr>
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403625" y="166624"/>
            <a:ext cx="4190277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缪勒显微镜图像</a:t>
            </a:r>
          </a:p>
        </p:txBody>
      </p:sp>
      <p:sp>
        <p:nvSpPr>
          <p:cNvPr id="16" name="矩形 15"/>
          <p:cNvSpPr/>
          <p:nvPr/>
        </p:nvSpPr>
        <p:spPr>
          <a:xfrm>
            <a:off x="1016876" y="802373"/>
            <a:ext cx="3847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. </a:t>
            </a:r>
          </a:p>
        </p:txBody>
      </p:sp>
      <p:grpSp>
        <p:nvGrpSpPr>
          <p:cNvPr id="6" name="Group 1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747940" y="5347142"/>
            <a:ext cx="1752598" cy="902702"/>
            <a:chOff x="1849933" y="5489028"/>
            <a:chExt cx="1752598" cy="902702"/>
          </a:xfrm>
        </p:grpSpPr>
        <p:sp>
          <p:nvSpPr>
            <p:cNvPr id="7" name="TextBox 9"/>
            <p:cNvSpPr txBox="1"/>
            <p:nvPr/>
          </p:nvSpPr>
          <p:spPr>
            <a:xfrm>
              <a:off x="2403146" y="5489028"/>
              <a:ext cx="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 flipH="1">
              <a:off x="1849933" y="6112038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17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8794388" y="5347142"/>
            <a:ext cx="1752598" cy="594925"/>
            <a:chOff x="8658227" y="5489028"/>
            <a:chExt cx="1752598" cy="594925"/>
          </a:xfrm>
        </p:grpSpPr>
        <p:sp>
          <p:nvSpPr>
            <p:cNvPr id="13" name="TextBox 13"/>
            <p:cNvSpPr txBox="1"/>
            <p:nvPr/>
          </p:nvSpPr>
          <p:spPr>
            <a:xfrm>
              <a:off x="9534495" y="5489028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 flipH="1">
              <a:off x="8658227" y="5804261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altLang="zh-CN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F3B716-1162-924C-D91B-1A5A61391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1603" y="1872410"/>
            <a:ext cx="3871701" cy="29026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841AC5-4F81-9FA2-4111-5E802D011121}"/>
              </a:ext>
            </a:extLst>
          </p:cNvPr>
          <p:cNvSpPr txBox="1"/>
          <p:nvPr/>
        </p:nvSpPr>
        <p:spPr>
          <a:xfrm>
            <a:off x="1578620" y="4584837"/>
            <a:ext cx="3317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保鲜膜松弛</a:t>
            </a:r>
            <a:endParaRPr lang="en-US" altLang="zh-CN" sz="14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E36332F-4328-8C13-015C-07FD3BDE92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382" y="3403452"/>
            <a:ext cx="4254213" cy="318944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A6EBCBC-05FF-235E-CBEF-B32D9CB32C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382" y="239555"/>
            <a:ext cx="4220137" cy="316389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8AC0588-A55B-D71C-88C5-C844AABAEB74}"/>
              </a:ext>
            </a:extLst>
          </p:cNvPr>
          <p:cNvSpPr txBox="1"/>
          <p:nvPr/>
        </p:nvSpPr>
        <p:spPr>
          <a:xfrm>
            <a:off x="6978492" y="2989595"/>
            <a:ext cx="2025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保鲜膜拉扯</a:t>
            </a:r>
            <a:endParaRPr lang="en-US" altLang="zh-CN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3B53B64-AF63-4A05-BC0C-0835035D002A}"/>
              </a:ext>
            </a:extLst>
          </p:cNvPr>
          <p:cNvSpPr txBox="1"/>
          <p:nvPr/>
        </p:nvSpPr>
        <p:spPr>
          <a:xfrm>
            <a:off x="6978492" y="6275086"/>
            <a:ext cx="2025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保鲜膜拉扯力度小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71453669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69" t="22988"/>
          <a:stretch>
            <a:fillRect/>
          </a:stretch>
        </p:blipFill>
        <p:spPr>
          <a:xfrm flipH="1" flipV="1">
            <a:off x="0" y="21248"/>
            <a:ext cx="2459421" cy="2112579"/>
          </a:xfrm>
          <a:prstGeom prst="rect">
            <a:avLst/>
          </a:prstGeom>
        </p:spPr>
      </p:pic>
      <p:sp>
        <p:nvSpPr>
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403625" y="166624"/>
            <a:ext cx="4190277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缪勒显微镜图像</a:t>
            </a:r>
          </a:p>
        </p:txBody>
      </p:sp>
      <p:sp>
        <p:nvSpPr>
          <p:cNvPr id="16" name="矩形 15"/>
          <p:cNvSpPr/>
          <p:nvPr/>
        </p:nvSpPr>
        <p:spPr>
          <a:xfrm>
            <a:off x="1016876" y="802373"/>
            <a:ext cx="3847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. </a:t>
            </a:r>
          </a:p>
        </p:txBody>
      </p:sp>
      <p:grpSp>
        <p:nvGrpSpPr>
          <p:cNvPr id="6" name="Group 1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747940" y="5347142"/>
            <a:ext cx="1752598" cy="902702"/>
            <a:chOff x="1849933" y="5489028"/>
            <a:chExt cx="1752598" cy="902702"/>
          </a:xfrm>
        </p:grpSpPr>
        <p:sp>
          <p:nvSpPr>
            <p:cNvPr id="7" name="TextBox 9"/>
            <p:cNvSpPr txBox="1"/>
            <p:nvPr/>
          </p:nvSpPr>
          <p:spPr>
            <a:xfrm>
              <a:off x="2403146" y="5489028"/>
              <a:ext cx="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 flipH="1">
              <a:off x="1849933" y="6112038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17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8794388" y="5347142"/>
            <a:ext cx="1752598" cy="594925"/>
            <a:chOff x="8658227" y="5489028"/>
            <a:chExt cx="1752598" cy="594925"/>
          </a:xfrm>
        </p:grpSpPr>
        <p:sp>
          <p:nvSpPr>
            <p:cNvPr id="13" name="TextBox 13"/>
            <p:cNvSpPr txBox="1"/>
            <p:nvPr/>
          </p:nvSpPr>
          <p:spPr>
            <a:xfrm>
              <a:off x="9534495" y="5489028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 flipH="1">
              <a:off x="8658227" y="5804261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altLang="zh-CN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 descr="图片包含 形状&#10;&#10;AI 生成的内容可能不正确。">
            <a:extLst>
              <a:ext uri="{FF2B5EF4-FFF2-40B4-BE49-F238E27FC236}">
                <a16:creationId xmlns:a16="http://schemas.microsoft.com/office/drawing/2014/main" id="{F2F3B716-1162-924C-D91B-1A5A61391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53" y="1001813"/>
            <a:ext cx="7705511" cy="57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3652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308536" y="335837"/>
            <a:ext cx="4787464" cy="1776741"/>
            <a:chOff x="1369353" y="30643"/>
            <a:chExt cx="4116850" cy="1776741"/>
          </a:xfrm>
        </p:grpSpPr>
        <p:sp>
          <p:nvSpPr>
  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69353" y="30643"/>
              <a:ext cx="4116850" cy="1776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endParaRPr lang="zh-CN" altLang="zh-CN" sz="32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69353" y="521017"/>
              <a:ext cx="330866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. </a:t>
              </a:r>
            </a:p>
          </p:txBody>
        </p:sp>
      </p:grpSp>
      <p:sp>
        <p:nvSpPr>
          <p:cNvPr id="9" name="Shape 85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2821404" y="868017"/>
            <a:ext cx="6788009" cy="3518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44474F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Shape 858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1144089" y="2318583"/>
            <a:ext cx="303788" cy="303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3" y="0"/>
                </a:moveTo>
                <a:cubicBezTo>
                  <a:pt x="3918" y="0"/>
                  <a:pt x="0" y="3922"/>
                  <a:pt x="0" y="8812"/>
                </a:cubicBezTo>
                <a:cubicBezTo>
                  <a:pt x="0" y="13702"/>
                  <a:pt x="3918" y="17601"/>
                  <a:pt x="8803" y="17601"/>
                </a:cubicBezTo>
                <a:cubicBezTo>
                  <a:pt x="13687" y="17601"/>
                  <a:pt x="17605" y="13702"/>
                  <a:pt x="17605" y="8812"/>
                </a:cubicBezTo>
                <a:cubicBezTo>
                  <a:pt x="17605" y="3922"/>
                  <a:pt x="13687" y="0"/>
                  <a:pt x="8803" y="0"/>
                </a:cubicBezTo>
                <a:close/>
                <a:moveTo>
                  <a:pt x="8803" y="1341"/>
                </a:moveTo>
                <a:cubicBezTo>
                  <a:pt x="12936" y="1341"/>
                  <a:pt x="16242" y="4675"/>
                  <a:pt x="16242" y="8812"/>
                </a:cubicBezTo>
                <a:cubicBezTo>
                  <a:pt x="16242" y="12950"/>
                  <a:pt x="12936" y="16260"/>
                  <a:pt x="8803" y="16260"/>
                </a:cubicBezTo>
                <a:cubicBezTo>
                  <a:pt x="4670" y="16260"/>
                  <a:pt x="1340" y="12950"/>
                  <a:pt x="1340" y="8812"/>
                </a:cubicBezTo>
                <a:cubicBezTo>
                  <a:pt x="1340" y="4675"/>
                  <a:pt x="4670" y="1341"/>
                  <a:pt x="8803" y="1341"/>
                </a:cubicBezTo>
                <a:close/>
                <a:moveTo>
                  <a:pt x="4832" y="4957"/>
                </a:moveTo>
                <a:cubicBezTo>
                  <a:pt x="2760" y="7068"/>
                  <a:pt x="2760" y="10532"/>
                  <a:pt x="4832" y="12644"/>
                </a:cubicBezTo>
                <a:lnTo>
                  <a:pt x="5741" y="11710"/>
                </a:lnTo>
                <a:cubicBezTo>
                  <a:pt x="4195" y="10071"/>
                  <a:pt x="4195" y="7491"/>
                  <a:pt x="5741" y="5915"/>
                </a:cubicBezTo>
                <a:lnTo>
                  <a:pt x="4832" y="4957"/>
                </a:lnTo>
                <a:close/>
                <a:moveTo>
                  <a:pt x="17294" y="14344"/>
                </a:moveTo>
                <a:lnTo>
                  <a:pt x="16361" y="15302"/>
                </a:lnTo>
                <a:lnTo>
                  <a:pt x="20021" y="19110"/>
                </a:lnTo>
                <a:cubicBezTo>
                  <a:pt x="20147" y="19235"/>
                  <a:pt x="20213" y="19345"/>
                  <a:pt x="20213" y="19565"/>
                </a:cubicBezTo>
                <a:cubicBezTo>
                  <a:pt x="20213" y="19753"/>
                  <a:pt x="20147" y="19918"/>
                  <a:pt x="20021" y="20043"/>
                </a:cubicBezTo>
                <a:cubicBezTo>
                  <a:pt x="19739" y="20326"/>
                  <a:pt x="19339" y="20326"/>
                  <a:pt x="19088" y="20043"/>
                </a:cubicBezTo>
                <a:lnTo>
                  <a:pt x="15285" y="16380"/>
                </a:lnTo>
                <a:lnTo>
                  <a:pt x="14328" y="17337"/>
                </a:lnTo>
                <a:lnTo>
                  <a:pt x="18108" y="20977"/>
                </a:lnTo>
                <a:cubicBezTo>
                  <a:pt x="18515" y="21385"/>
                  <a:pt x="19010" y="21600"/>
                  <a:pt x="19543" y="21600"/>
                </a:cubicBezTo>
                <a:cubicBezTo>
                  <a:pt x="20075" y="21600"/>
                  <a:pt x="20547" y="21385"/>
                  <a:pt x="20954" y="20977"/>
                </a:cubicBezTo>
                <a:cubicBezTo>
                  <a:pt x="21361" y="20664"/>
                  <a:pt x="21600" y="20098"/>
                  <a:pt x="21600" y="19565"/>
                </a:cubicBezTo>
                <a:cubicBezTo>
                  <a:pt x="21600" y="19031"/>
                  <a:pt x="21361" y="18528"/>
                  <a:pt x="20954" y="18152"/>
                </a:cubicBezTo>
                <a:lnTo>
                  <a:pt x="17294" y="143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92AA7-B95F-00EB-B0B5-14E9C041BC2F}"/>
              </a:ext>
            </a:extLst>
          </p:cNvPr>
          <p:cNvSpPr txBox="1"/>
          <p:nvPr/>
        </p:nvSpPr>
        <p:spPr>
          <a:xfrm>
            <a:off x="257291" y="16013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</a:rPr>
              <a:t>奇怪的现象</a:t>
            </a:r>
          </a:p>
        </p:txBody>
      </p:sp>
      <p:pic>
        <p:nvPicPr>
          <p:cNvPr id="13" name="图片 12" descr="桌子上放着电脑&#10;&#10;AI 生成的内容可能不正确。">
            <a:extLst>
              <a:ext uri="{FF2B5EF4-FFF2-40B4-BE49-F238E27FC236}">
                <a16:creationId xmlns:a16="http://schemas.microsoft.com/office/drawing/2014/main" id="{46069289-4F03-462A-8CB7-1BE9947EA9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1" y="1418142"/>
            <a:ext cx="5740519" cy="4303703"/>
          </a:xfrm>
          <a:prstGeom prst="rect">
            <a:avLst/>
          </a:prstGeom>
        </p:spPr>
      </p:pic>
      <p:pic>
        <p:nvPicPr>
          <p:cNvPr id="18" name="图片 17" descr="桌子上放着电脑&#10;&#10;AI 生成的内容可能不正确。">
            <a:extLst>
              <a:ext uri="{FF2B5EF4-FFF2-40B4-BE49-F238E27FC236}">
                <a16:creationId xmlns:a16="http://schemas.microsoft.com/office/drawing/2014/main" id="{5C9FDF35-AFAA-E53D-8E9E-0B516345D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09" y="1472895"/>
            <a:ext cx="5738270" cy="430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490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93" b="16562"/>
          <a:stretch>
            <a:fillRect/>
          </a:stretch>
        </p:blipFill>
        <p:spPr>
          <a:xfrm>
            <a:off x="0" y="-32671"/>
            <a:ext cx="12192000" cy="6858000"/>
          </a:xfrm>
          <a:prstGeom prst="rect">
            <a:avLst/>
          </a:prstGeom>
        </p:spPr>
      </p:pic>
      <p:sp>
        <p:nvSpPr>
          <p:cNvPr id="13" name="文本框 12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 txBox="1"/>
          <p:nvPr/>
        </p:nvSpPr>
        <p:spPr>
          <a:xfrm>
            <a:off x="1191609" y="2881555"/>
            <a:ext cx="7361042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altLang="zh-CN" sz="5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Thanks for attention</a:t>
            </a:r>
            <a:endParaRPr lang="zh-CN" altLang="en-US" sz="5400" b="1" spc="-1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43659" y="4012802"/>
            <a:ext cx="800100" cy="139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96" b="5158"/>
          <a:stretch>
            <a:fillRect/>
          </a:stretch>
        </p:blipFill>
        <p:spPr>
          <a:xfrm>
            <a:off x="454462" y="37607"/>
            <a:ext cx="12192001" cy="6858001"/>
          </a:xfrm>
          <a:prstGeom prst="rect">
            <a:avLst/>
          </a:prstGeom>
        </p:spPr>
      </p:pic>
      <p:sp>
        <p:nvSpPr>
          <p:cNvPr id="11" name="Rectangle 21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7548168" y="1091866"/>
            <a:ext cx="2742988" cy="5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+mn-ea"/>
                <a:sym typeface="+mn-lt"/>
              </a:rPr>
              <a:t>冰洲石相关实验</a:t>
            </a:r>
            <a:endParaRPr lang="en-US" altLang="zh-CN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3" name="矩形 12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6621472" y="1217413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01.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6621472" y="2469548"/>
            <a:ext cx="7312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02.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Rectangle 21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7548168" y="3784881"/>
            <a:ext cx="2859367" cy="947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+mn-ea"/>
                <a:sym typeface="+mn-lt"/>
              </a:rPr>
              <a:t>钢化玻璃应力探究（结合缪勒矩阵）</a:t>
            </a:r>
            <a:endParaRPr lang="en-US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+mn-ea"/>
              <a:sym typeface="+mn-lt"/>
            </a:endParaRPr>
          </a:p>
        </p:txBody>
      </p:sp>
      <p:sp>
        <p:nvSpPr>
          <p:cNvPr id="19" name="矩形 18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6631846" y="3802576"/>
            <a:ext cx="742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03.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3" name="组合 22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321116" y="2582876"/>
            <a:ext cx="3795923" cy="1099176"/>
            <a:chOff x="1748178" y="2928715"/>
            <a:chExt cx="3467102" cy="858369"/>
          </a:xfrm>
        </p:grpSpPr>
        <p:sp>
          <p:nvSpPr>
            <p:cNvPr id="24" name="文本框 23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  <p:cNvSpPr txBox="1"/>
            <p:nvPr/>
          </p:nvSpPr>
          <p:spPr>
            <a:xfrm>
              <a:off x="1748178" y="2928715"/>
              <a:ext cx="3467102" cy="72104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>
              <a:defPPr>
                <a:defRPr lang="zh-CN"/>
              </a:defPPr>
              <a:lvl1pPr algn="dist">
                <a:defRPr sz="8000" b="1" spc="-150">
                  <a:ln w="76200">
                    <a:noFill/>
                  </a:ln>
                  <a:gradFill>
                    <a:gsLst>
                      <a:gs pos="17000">
                        <a:schemeClr val="bg1"/>
                      </a:gs>
                      <a:gs pos="79000">
                        <a:srgbClr val="1D5DC7"/>
                      </a:gs>
                    </a:gsLst>
                    <a:lin ang="5400000" scaled="0"/>
                  </a:gradFill>
                  <a:latin typeface="Arial Black" panose="020B0A04020102020204" pitchFamily="34" charset="0"/>
                  <a:ea typeface="Open Sans ExtraBold" pitchFamily="34" charset="0"/>
                  <a:cs typeface="Aharoni" panose="02010803020104030203" pitchFamily="2" charset="-79"/>
                </a:defRPr>
              </a:lvl1pPr>
              <a:lvl2pPr>
                <a:defRPr/>
              </a:lvl2pPr>
              <a:lvl3pPr>
                <a:defRPr/>
              </a:lvl3pPr>
              <a:lvl4pPr>
                <a:defRPr/>
              </a:lvl4pPr>
              <a:lvl5pPr>
                <a:defRPr/>
              </a:lvl5pPr>
              <a:lvl6pPr>
                <a:defRPr/>
              </a:lvl6pPr>
              <a:lvl7pPr>
                <a:defRPr/>
              </a:lvl7pPr>
              <a:lvl8pPr>
                <a:defRPr/>
              </a:lvl8pPr>
              <a:lvl9pPr>
                <a:defRPr/>
              </a:lvl9pPr>
            </a:lstStyle>
            <a:p>
              <a:pPr algn="ctr"/>
              <a:r>
                <a:rPr lang="en-US" altLang="zh-CN" sz="5400" spc="300" dirty="0">
                  <a:solidFill>
                    <a:srgbClr val="353535"/>
                  </a:solidFill>
                  <a:latin typeface="微软雅黑" panose="020B0503020204020204" pitchFamily="34" charset="-122"/>
                  <a:ea typeface="+mn-ea"/>
                  <a:cs typeface="+mn-ea"/>
                  <a:sym typeface="+mn-lt"/>
                </a:rPr>
                <a:t>Content</a:t>
              </a:r>
            </a:p>
          </p:txBody>
        </p:sp>
        <p:sp>
          <p:nvSpPr>
            <p:cNvPr id="25" name="TextBox 62" descr="e7d195523061f1c0205959036996ad55c215b892a7aac5c0B9ADEF7896FB48F2EF97163A2DE1401E1875DEDC438B7864AD24CA23553DBBBD975DAF4CAD4A2592689FFB6CEE59FFA55B2702D0E5EE29CD544A36007C6C1A6CD4670CC5C34F5832753B4792F807EA5136992B4D52C48953F2CA2272C97FC64481E0BCFE5574AC5AB1F95C70384B2EC8DC69C284E087737F"/>
            <p:cNvSpPr txBox="1"/>
            <p:nvPr/>
          </p:nvSpPr>
          <p:spPr>
            <a:xfrm>
              <a:off x="2126019" y="3618839"/>
              <a:ext cx="2638381" cy="16824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r>
                <a:rPr lang="en-US" altLang="zh-CN" sz="800" dirty="0">
                  <a:ln w="38100">
                    <a:noFill/>
                  </a:ln>
                  <a:solidFill>
                    <a:srgbClr val="353535"/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Business Presentation REPORT</a:t>
              </a: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34C1B7B-6EF3-449C-119B-86FD56BDA7FA}"/>
              </a:ext>
            </a:extLst>
          </p:cNvPr>
          <p:cNvSpPr txBox="1"/>
          <p:nvPr/>
        </p:nvSpPr>
        <p:spPr>
          <a:xfrm>
            <a:off x="7624157" y="2500325"/>
            <a:ext cx="6337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+mn-ea"/>
                <a:sym typeface="+mn-lt"/>
              </a:rPr>
              <a:t>虹色应力泡</a:t>
            </a:r>
            <a:endParaRPr lang="zh-CN" altLang="en-US" sz="2400" b="1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F3F3F3"/>
            </a:gs>
            <a:gs pos="90099">
              <a:srgbClr val="FCFCFC"/>
            </a:gs>
            <a:gs pos="31000">
              <a:srgbClr val="FCFCF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69" t="22988"/>
          <a:stretch>
            <a:fillRect/>
          </a:stretch>
        </p:blipFill>
        <p:spPr>
          <a:xfrm flipH="1" flipV="1">
            <a:off x="0" y="-1"/>
            <a:ext cx="2459421" cy="2112579"/>
          </a:xfrm>
          <a:prstGeom prst="rect">
            <a:avLst/>
          </a:prstGeom>
        </p:spPr>
      </p:pic>
      <p:grpSp>
        <p:nvGrpSpPr>
          <p:cNvPr id="14" name="组合 1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308536" y="335837"/>
            <a:ext cx="4787464" cy="1776741"/>
            <a:chOff x="1369353" y="30643"/>
            <a:chExt cx="4116850" cy="1776741"/>
          </a:xfrm>
        </p:grpSpPr>
        <p:sp>
          <p:nvSpPr>
  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69353" y="30643"/>
              <a:ext cx="4116850" cy="1776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endParaRPr lang="zh-CN" altLang="zh-CN" sz="32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69353" y="521017"/>
              <a:ext cx="330866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.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85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    <p:cNvSpPr/>
              <p:nvPr/>
            </p:nvSpPr>
            <p:spPr>
              <a:xfrm>
                <a:off x="1824872" y="2289015"/>
                <a:ext cx="7275323" cy="3858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lnSpc>
                    <a:spcPct val="90000"/>
                  </a:lnSpc>
                  <a:defRPr sz="2800" b="1">
                    <a:solidFill>
                      <a:srgbClr val="44474F"/>
                    </a:solidFill>
                    <a:latin typeface="+mn-lt"/>
                    <a:ea typeface="+mn-ea"/>
                    <a:cs typeface="+mn-cs"/>
                    <a:sym typeface="Roboto" panose="02000000000000000000"/>
                  </a:defRPr>
                </a:lvl1pPr>
              </a:lstStyle>
              <a:p>
                <a:r>
                  <a:rPr lang="zh-CN" altLang="en-US" sz="2000" dirty="0">
                    <a:ea typeface="等线" panose="02010600030101010101" pitchFamily="2" charset="-122"/>
                    <a:cs typeface="Times New Roman" panose="02020603050405020304" pitchFamily="18" charset="0"/>
                    <a:sym typeface="+mn-lt"/>
                  </a:rPr>
                  <a:t>冰洲石中的锰离子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𝑀𝑛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zh-CN" altLang="en-US" sz="2000" dirty="0">
                    <a:ea typeface="等线" panose="02010600030101010101" pitchFamily="2" charset="-122"/>
                    <a:cs typeface="Times New Roman" panose="02020603050405020304" pitchFamily="18" charset="0"/>
                    <a:sym typeface="+mn-lt"/>
                  </a:rPr>
                  <a:t>离子在特定激发下会产生特征红光发射</a:t>
                </a:r>
                <a:endParaRPr lang="en-US" sz="2000" dirty="0">
                  <a:ea typeface="等线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9" name="Shape 85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872" y="2289015"/>
                <a:ext cx="7275323" cy="385875"/>
              </a:xfrm>
              <a:prstGeom prst="rect">
                <a:avLst/>
              </a:prstGeom>
              <a:blipFill>
                <a:blip r:embed="rId4"/>
                <a:stretch>
                  <a:fillRect l="-1424" t="-12500" b="-2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 857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992016" y="2166340"/>
            <a:ext cx="607933" cy="60793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Shape 858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1144089" y="2318583"/>
            <a:ext cx="303788" cy="303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3" y="0"/>
                </a:moveTo>
                <a:cubicBezTo>
                  <a:pt x="3918" y="0"/>
                  <a:pt x="0" y="3922"/>
                  <a:pt x="0" y="8812"/>
                </a:cubicBezTo>
                <a:cubicBezTo>
                  <a:pt x="0" y="13702"/>
                  <a:pt x="3918" y="17601"/>
                  <a:pt x="8803" y="17601"/>
                </a:cubicBezTo>
                <a:cubicBezTo>
                  <a:pt x="13687" y="17601"/>
                  <a:pt x="17605" y="13702"/>
                  <a:pt x="17605" y="8812"/>
                </a:cubicBezTo>
                <a:cubicBezTo>
                  <a:pt x="17605" y="3922"/>
                  <a:pt x="13687" y="0"/>
                  <a:pt x="8803" y="0"/>
                </a:cubicBezTo>
                <a:close/>
                <a:moveTo>
                  <a:pt x="8803" y="1341"/>
                </a:moveTo>
                <a:cubicBezTo>
                  <a:pt x="12936" y="1341"/>
                  <a:pt x="16242" y="4675"/>
                  <a:pt x="16242" y="8812"/>
                </a:cubicBezTo>
                <a:cubicBezTo>
                  <a:pt x="16242" y="12950"/>
                  <a:pt x="12936" y="16260"/>
                  <a:pt x="8803" y="16260"/>
                </a:cubicBezTo>
                <a:cubicBezTo>
                  <a:pt x="4670" y="16260"/>
                  <a:pt x="1340" y="12950"/>
                  <a:pt x="1340" y="8812"/>
                </a:cubicBezTo>
                <a:cubicBezTo>
                  <a:pt x="1340" y="4675"/>
                  <a:pt x="4670" y="1341"/>
                  <a:pt x="8803" y="1341"/>
                </a:cubicBezTo>
                <a:close/>
                <a:moveTo>
                  <a:pt x="4832" y="4957"/>
                </a:moveTo>
                <a:cubicBezTo>
                  <a:pt x="2760" y="7068"/>
                  <a:pt x="2760" y="10532"/>
                  <a:pt x="4832" y="12644"/>
                </a:cubicBezTo>
                <a:lnTo>
                  <a:pt x="5741" y="11710"/>
                </a:lnTo>
                <a:cubicBezTo>
                  <a:pt x="4195" y="10071"/>
                  <a:pt x="4195" y="7491"/>
                  <a:pt x="5741" y="5915"/>
                </a:cubicBezTo>
                <a:lnTo>
                  <a:pt x="4832" y="4957"/>
                </a:lnTo>
                <a:close/>
                <a:moveTo>
                  <a:pt x="17294" y="14344"/>
                </a:moveTo>
                <a:lnTo>
                  <a:pt x="16361" y="15302"/>
                </a:lnTo>
                <a:lnTo>
                  <a:pt x="20021" y="19110"/>
                </a:lnTo>
                <a:cubicBezTo>
                  <a:pt x="20147" y="19235"/>
                  <a:pt x="20213" y="19345"/>
                  <a:pt x="20213" y="19565"/>
                </a:cubicBezTo>
                <a:cubicBezTo>
                  <a:pt x="20213" y="19753"/>
                  <a:pt x="20147" y="19918"/>
                  <a:pt x="20021" y="20043"/>
                </a:cubicBezTo>
                <a:cubicBezTo>
                  <a:pt x="19739" y="20326"/>
                  <a:pt x="19339" y="20326"/>
                  <a:pt x="19088" y="20043"/>
                </a:cubicBezTo>
                <a:lnTo>
                  <a:pt x="15285" y="16380"/>
                </a:lnTo>
                <a:lnTo>
                  <a:pt x="14328" y="17337"/>
                </a:lnTo>
                <a:lnTo>
                  <a:pt x="18108" y="20977"/>
                </a:lnTo>
                <a:cubicBezTo>
                  <a:pt x="18515" y="21385"/>
                  <a:pt x="19010" y="21600"/>
                  <a:pt x="19543" y="21600"/>
                </a:cubicBezTo>
                <a:cubicBezTo>
                  <a:pt x="20075" y="21600"/>
                  <a:pt x="20547" y="21385"/>
                  <a:pt x="20954" y="20977"/>
                </a:cubicBezTo>
                <a:cubicBezTo>
                  <a:pt x="21361" y="20664"/>
                  <a:pt x="21600" y="20098"/>
                  <a:pt x="21600" y="19565"/>
                </a:cubicBezTo>
                <a:cubicBezTo>
                  <a:pt x="21600" y="19031"/>
                  <a:pt x="21361" y="18528"/>
                  <a:pt x="20954" y="18152"/>
                </a:cubicBezTo>
                <a:lnTo>
                  <a:pt x="17294" y="143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Shape 859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1824872" y="3623078"/>
            <a:ext cx="7458208" cy="6565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44474F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pPr>
              <a:spcAft>
                <a:spcPts val="800"/>
              </a:spcAft>
            </a:pPr>
            <a:r>
              <a:rPr lang="zh-CN" altLang="en-US" sz="2000" dirty="0">
                <a:ea typeface="等线" panose="02010600030101010101" pitchFamily="2" charset="-122"/>
                <a:cs typeface="Times New Roman" panose="02020603050405020304" pitchFamily="18" charset="0"/>
              </a:rPr>
              <a:t>通过微区荧光光谱仪测量其发射谱线，可确定激发态与基态间的能量差</a:t>
            </a:r>
            <a:endParaRPr lang="zh-CN" altLang="zh-CN" sz="20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Shape 861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992017" y="3623078"/>
            <a:ext cx="607933" cy="60793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hape 862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    <p:cNvSpPr/>
              <p:nvPr/>
            </p:nvSpPr>
            <p:spPr>
              <a:xfrm>
                <a:off x="1824872" y="4898776"/>
                <a:ext cx="9547636" cy="126079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50800" tIns="50800" rIns="50800" bIns="50800">
                <a:spAutoFit/>
              </a:bodyPr>
              <a:lstStyle>
                <a:lvl1pPr algn="l">
                  <a:lnSpc>
                    <a:spcPct val="90000"/>
                  </a:lnSpc>
                  <a:defRPr sz="2800" b="1">
                    <a:solidFill>
                      <a:srgbClr val="44474F"/>
                    </a:solidFill>
                    <a:latin typeface="+mn-lt"/>
                    <a:ea typeface="+mn-ea"/>
                    <a:cs typeface="+mn-cs"/>
                    <a:sym typeface="Roboto" panose="02000000000000000000"/>
                  </a:defRPr>
                </a:lvl1pPr>
              </a:lstStyle>
              <a:p>
                <a:pPr>
                  <a:spcAft>
                    <a:spcPts val="800"/>
                  </a:spcAft>
                </a:pPr>
                <a:r>
                  <a:rPr lang="zh-CN" altLang="zh-CN" sz="20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根据普朗克能量方程</a:t>
                </a:r>
                <a14:m>
                  <m:oMath xmlns:m="http://schemas.openxmlformats.org/officeDocument/2006/math">
                    <m:r>
                      <a:rPr lang="en-US" altLang="zh-CN" sz="20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2000" i="1" kern="100"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h𝑐</m:t>
                        </m:r>
                      </m:num>
                      <m:den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  <m:r>
                          <a:rPr lang="en-US" altLang="zh-CN" sz="2000" i="1" kern="100"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den>
                    </m:f>
                  </m:oMath>
                </a14:m>
                <a:r>
                  <a:rPr lang="zh-CN" altLang="en-US" sz="2000" dirty="0">
                    <a:ea typeface="等线" panose="02010600030101010101" pitchFamily="2" charset="-122"/>
                    <a:cs typeface="Times New Roman" panose="02020603050405020304" pitchFamily="18" charset="0"/>
                    <a:sym typeface="+mn-lt"/>
                  </a:rPr>
                  <a:t>，代入测得的 </a:t>
                </a:r>
                <a:r>
                  <a:rPr lang="en-US" altLang="zh-CN" sz="2000" dirty="0">
                    <a:ea typeface="等线" panose="02010600030101010101" pitchFamily="2" charset="-122"/>
                    <a:cs typeface="Times New Roman" panose="02020603050405020304" pitchFamily="18" charset="0"/>
                    <a:sym typeface="+mn-lt"/>
                  </a:rPr>
                  <a:t>λ=608.06nm</a:t>
                </a:r>
                <a:r>
                  <a:rPr lang="zh-CN" altLang="en-US" sz="2000" dirty="0">
                    <a:ea typeface="等线" panose="02010600030101010101" pitchFamily="2" charset="-122"/>
                    <a:cs typeface="Times New Roman" panose="02020603050405020304" pitchFamily="18" charset="0"/>
                    <a:sym typeface="+mn-lt"/>
                  </a:rPr>
                  <a:t>，计算得出</a:t>
                </a:r>
                <a:r>
                  <a:rPr lang="en-US" altLang="zh-CN" sz="2000" dirty="0">
                    <a:ea typeface="等线" panose="02010600030101010101" pitchFamily="2" charset="-122"/>
                    <a:cs typeface="Times New Roman" panose="02020603050405020304" pitchFamily="18" charset="0"/>
                    <a:sym typeface="+mn-lt"/>
                  </a:rPr>
                  <a:t>E=2.04eV</a:t>
                </a:r>
              </a:p>
              <a:p>
                <a:pPr>
                  <a:spcAft>
                    <a:spcPts val="800"/>
                  </a:spcAft>
                </a:pPr>
                <a:r>
                  <a:rPr lang="zh-CN" altLang="en-US" sz="2000" dirty="0">
                    <a:ea typeface="等线" panose="02010600030101010101" pitchFamily="2" charset="-122"/>
                    <a:cs typeface="Times New Roman" panose="02020603050405020304" pitchFamily="18" charset="0"/>
                    <a:sym typeface="+mn-lt"/>
                  </a:rPr>
                  <a:t>通过比较能量差与标准能量间隙的差距，得出杂质离子主要是锰离子</a:t>
                </a:r>
                <a:r>
                  <a:rPr lang="en-US" altLang="zh-CN" sz="2000" dirty="0">
                    <a:ea typeface="等线" panose="02010600030101010101" pitchFamily="2" charset="-122"/>
                    <a:cs typeface="Times New Roman" panose="02020603050405020304" pitchFamily="18" charset="0"/>
                    <a:sym typeface="+mn-lt"/>
                  </a:rPr>
                  <a:t>Mn</a:t>
                </a:r>
                <a:r>
                  <a:rPr lang="en-US" altLang="zh-CN" sz="2000" baseline="30000" dirty="0">
                    <a:ea typeface="等线" panose="02010600030101010101" pitchFamily="2" charset="-122"/>
                    <a:cs typeface="Times New Roman" panose="02020603050405020304" pitchFamily="18" charset="0"/>
                    <a:sym typeface="+mn-lt"/>
                  </a:rPr>
                  <a:t>2+</a:t>
                </a:r>
                <a:endPara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Aft>
                    <a:spcPts val="800"/>
                  </a:spcAft>
                </a:pPr>
                <a:endParaRPr lang="en-US" sz="2000" dirty="0">
                  <a:ea typeface="等线" panose="02010600030101010101" pitchFamily="2" charset="-122"/>
                  <a:cs typeface="Times New Roman" panose="02020603050405020304" pitchFamily="18" charset="0"/>
                  <a:sym typeface="+mn-lt"/>
                </a:endParaRPr>
              </a:p>
            </p:txBody>
          </p:sp>
        </mc:Choice>
        <mc:Fallback xmlns="">
          <p:sp>
            <p:nvSpPr>
              <p:cNvPr id="17" name="Shape 862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872" y="4898776"/>
                <a:ext cx="9547636" cy="1260794"/>
              </a:xfrm>
              <a:prstGeom prst="rect">
                <a:avLst/>
              </a:prstGeom>
              <a:blipFill>
                <a:blip r:embed="rId5"/>
                <a:stretch>
                  <a:fillRect l="-10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864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992017" y="5023551"/>
            <a:ext cx="607933" cy="60793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24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Shape 86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1154515" y="3785576"/>
            <a:ext cx="282936" cy="2829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65" y="21600"/>
                </a:moveTo>
                <a:lnTo>
                  <a:pt x="8812" y="16319"/>
                </a:lnTo>
                <a:lnTo>
                  <a:pt x="8812" y="18037"/>
                </a:lnTo>
                <a:lnTo>
                  <a:pt x="9034" y="17814"/>
                </a:lnTo>
                <a:lnTo>
                  <a:pt x="9989" y="18864"/>
                </a:lnTo>
                <a:lnTo>
                  <a:pt x="7444" y="21346"/>
                </a:lnTo>
                <a:lnTo>
                  <a:pt x="7444" y="13202"/>
                </a:lnTo>
                <a:lnTo>
                  <a:pt x="13965" y="19119"/>
                </a:lnTo>
                <a:lnTo>
                  <a:pt x="19405" y="2195"/>
                </a:lnTo>
                <a:lnTo>
                  <a:pt x="2481" y="8271"/>
                </a:lnTo>
                <a:lnTo>
                  <a:pt x="6140" y="11770"/>
                </a:lnTo>
                <a:lnTo>
                  <a:pt x="13138" y="6458"/>
                </a:lnTo>
                <a:lnTo>
                  <a:pt x="13965" y="7571"/>
                </a:lnTo>
                <a:lnTo>
                  <a:pt x="6076" y="13615"/>
                </a:lnTo>
                <a:lnTo>
                  <a:pt x="0" y="7698"/>
                </a:lnTo>
                <a:lnTo>
                  <a:pt x="21600" y="0"/>
                </a:lnTo>
                <a:lnTo>
                  <a:pt x="14665" y="2160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Shape 866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1154516" y="5186979"/>
            <a:ext cx="282934" cy="281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88" y="0"/>
                </a:moveTo>
                <a:cubicBezTo>
                  <a:pt x="4672" y="0"/>
                  <a:pt x="2032" y="2699"/>
                  <a:pt x="2032" y="6066"/>
                </a:cubicBezTo>
                <a:cubicBezTo>
                  <a:pt x="2032" y="9433"/>
                  <a:pt x="4672" y="12156"/>
                  <a:pt x="7988" y="12156"/>
                </a:cubicBezTo>
                <a:cubicBezTo>
                  <a:pt x="11304" y="12156"/>
                  <a:pt x="13967" y="9433"/>
                  <a:pt x="13967" y="6066"/>
                </a:cubicBezTo>
                <a:cubicBezTo>
                  <a:pt x="13967" y="2699"/>
                  <a:pt x="11304" y="0"/>
                  <a:pt x="7988" y="0"/>
                </a:cubicBezTo>
                <a:close/>
                <a:moveTo>
                  <a:pt x="7988" y="1356"/>
                </a:moveTo>
                <a:cubicBezTo>
                  <a:pt x="10597" y="1356"/>
                  <a:pt x="12643" y="3447"/>
                  <a:pt x="12643" y="6066"/>
                </a:cubicBezTo>
                <a:cubicBezTo>
                  <a:pt x="12643" y="8685"/>
                  <a:pt x="10567" y="10776"/>
                  <a:pt x="7988" y="10776"/>
                </a:cubicBezTo>
                <a:cubicBezTo>
                  <a:pt x="5378" y="10776"/>
                  <a:pt x="3356" y="8685"/>
                  <a:pt x="3356" y="6066"/>
                </a:cubicBezTo>
                <a:cubicBezTo>
                  <a:pt x="3356" y="3447"/>
                  <a:pt x="5409" y="1356"/>
                  <a:pt x="7988" y="1356"/>
                </a:cubicBezTo>
                <a:close/>
                <a:moveTo>
                  <a:pt x="15361" y="2736"/>
                </a:moveTo>
                <a:lnTo>
                  <a:pt x="15361" y="4068"/>
                </a:lnTo>
                <a:cubicBezTo>
                  <a:pt x="17260" y="4068"/>
                  <a:pt x="18717" y="5526"/>
                  <a:pt x="18717" y="7422"/>
                </a:cubicBezTo>
                <a:cubicBezTo>
                  <a:pt x="18717" y="9287"/>
                  <a:pt x="17260" y="10776"/>
                  <a:pt x="15361" y="10776"/>
                </a:cubicBezTo>
                <a:lnTo>
                  <a:pt x="15361" y="12156"/>
                </a:lnTo>
                <a:cubicBezTo>
                  <a:pt x="18007" y="12156"/>
                  <a:pt x="20088" y="10033"/>
                  <a:pt x="20088" y="7422"/>
                </a:cubicBezTo>
                <a:cubicBezTo>
                  <a:pt x="20088" y="4780"/>
                  <a:pt x="18007" y="2736"/>
                  <a:pt x="15361" y="2736"/>
                </a:cubicBezTo>
                <a:close/>
                <a:moveTo>
                  <a:pt x="3923" y="13559"/>
                </a:moveTo>
                <a:lnTo>
                  <a:pt x="804" y="14630"/>
                </a:lnTo>
                <a:lnTo>
                  <a:pt x="0" y="21600"/>
                </a:lnTo>
                <a:lnTo>
                  <a:pt x="16141" y="21600"/>
                </a:lnTo>
                <a:lnTo>
                  <a:pt x="15337" y="14630"/>
                </a:lnTo>
                <a:lnTo>
                  <a:pt x="12194" y="13559"/>
                </a:lnTo>
                <a:lnTo>
                  <a:pt x="11793" y="14892"/>
                </a:lnTo>
                <a:lnTo>
                  <a:pt x="14132" y="15629"/>
                </a:lnTo>
                <a:lnTo>
                  <a:pt x="14676" y="20268"/>
                </a:lnTo>
                <a:lnTo>
                  <a:pt x="1442" y="20268"/>
                </a:lnTo>
                <a:lnTo>
                  <a:pt x="2009" y="15629"/>
                </a:lnTo>
                <a:lnTo>
                  <a:pt x="4325" y="14892"/>
                </a:lnTo>
                <a:lnTo>
                  <a:pt x="3923" y="13559"/>
                </a:lnTo>
                <a:close/>
                <a:moveTo>
                  <a:pt x="17512" y="13559"/>
                </a:moveTo>
                <a:lnTo>
                  <a:pt x="17275" y="14820"/>
                </a:lnTo>
                <a:lnTo>
                  <a:pt x="19497" y="15439"/>
                </a:lnTo>
                <a:lnTo>
                  <a:pt x="19969" y="18888"/>
                </a:lnTo>
                <a:lnTo>
                  <a:pt x="17393" y="18888"/>
                </a:lnTo>
                <a:lnTo>
                  <a:pt x="17393" y="20220"/>
                </a:lnTo>
                <a:lnTo>
                  <a:pt x="21600" y="20220"/>
                </a:lnTo>
                <a:lnTo>
                  <a:pt x="20726" y="14344"/>
                </a:lnTo>
                <a:lnTo>
                  <a:pt x="17512" y="135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92AA7-B95F-00EB-B0B5-14E9C041BC2F}"/>
              </a:ext>
            </a:extLst>
          </p:cNvPr>
          <p:cNvSpPr txBox="1"/>
          <p:nvPr/>
        </p:nvSpPr>
        <p:spPr>
          <a:xfrm>
            <a:off x="607776" y="59922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实验原理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B530F4-AD7A-F30E-454D-D40190351879}"/>
              </a:ext>
            </a:extLst>
          </p:cNvPr>
          <p:cNvSpPr/>
          <p:nvPr/>
        </p:nvSpPr>
        <p:spPr>
          <a:xfrm>
            <a:off x="0" y="0"/>
            <a:ext cx="122682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308536" y="335837"/>
            <a:ext cx="4787464" cy="1776741"/>
            <a:chOff x="1369353" y="30643"/>
            <a:chExt cx="4116850" cy="1776741"/>
          </a:xfrm>
        </p:grpSpPr>
        <p:sp>
          <p:nvSpPr>
  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69353" y="30643"/>
              <a:ext cx="4116850" cy="1776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endParaRPr lang="zh-CN" altLang="zh-CN" sz="32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69353" y="521017"/>
              <a:ext cx="330866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. </a:t>
              </a:r>
            </a:p>
          </p:txBody>
        </p:sp>
      </p:grpSp>
      <p:sp>
        <p:nvSpPr>
          <p:cNvPr id="9" name="Shape 85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2821404" y="868017"/>
            <a:ext cx="6788009" cy="3518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44474F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92AA7-B95F-00EB-B0B5-14E9C041BC2F}"/>
              </a:ext>
            </a:extLst>
          </p:cNvPr>
          <p:cNvSpPr txBox="1"/>
          <p:nvPr/>
        </p:nvSpPr>
        <p:spPr>
          <a:xfrm>
            <a:off x="257291" y="16013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</a:rPr>
              <a:t>奇怪的现象</a:t>
            </a:r>
          </a:p>
        </p:txBody>
      </p:sp>
      <p:pic>
        <p:nvPicPr>
          <p:cNvPr id="3" name="IMG_7500">
            <a:hlinkClick r:id="" action="ppaction://media"/>
            <a:extLst>
              <a:ext uri="{FF2B5EF4-FFF2-40B4-BE49-F238E27FC236}">
                <a16:creationId xmlns:a16="http://schemas.microsoft.com/office/drawing/2014/main" id="{CA5AF046-8341-1F58-1812-DCAD5DB53E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4325" y="71231"/>
            <a:ext cx="3713143" cy="6601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7799E5-3A70-7DD6-23EB-89897C3F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1" y="1174953"/>
            <a:ext cx="3752877" cy="40862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9CB3E0-0258-8994-015C-E7F786937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9916" y="1622631"/>
            <a:ext cx="3667152" cy="319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5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69" t="22988"/>
          <a:stretch>
            <a:fillRect/>
          </a:stretch>
        </p:blipFill>
        <p:spPr>
          <a:xfrm flipH="1" flipV="1">
            <a:off x="0" y="21248"/>
            <a:ext cx="2459421" cy="2112579"/>
          </a:xfrm>
          <a:prstGeom prst="rect">
            <a:avLst/>
          </a:prstGeom>
        </p:spPr>
      </p:pic>
      <p:sp>
        <p:nvSpPr>
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403625" y="166624"/>
            <a:ext cx="4190277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冰洲石实验一光谱图</a:t>
            </a:r>
          </a:p>
        </p:txBody>
      </p:sp>
      <p:sp>
        <p:nvSpPr>
          <p:cNvPr id="16" name="矩形 15"/>
          <p:cNvSpPr/>
          <p:nvPr/>
        </p:nvSpPr>
        <p:spPr>
          <a:xfrm>
            <a:off x="1016876" y="802373"/>
            <a:ext cx="3847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. </a:t>
            </a:r>
          </a:p>
        </p:txBody>
      </p:sp>
      <p:grpSp>
        <p:nvGrpSpPr>
          <p:cNvPr id="6" name="Group 1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747940" y="5347142"/>
            <a:ext cx="1752598" cy="902702"/>
            <a:chOff x="1849933" y="5489028"/>
            <a:chExt cx="1752598" cy="902702"/>
          </a:xfrm>
        </p:grpSpPr>
        <p:sp>
          <p:nvSpPr>
            <p:cNvPr id="7" name="TextBox 9"/>
            <p:cNvSpPr txBox="1"/>
            <p:nvPr/>
          </p:nvSpPr>
          <p:spPr>
            <a:xfrm>
              <a:off x="2403146" y="5489028"/>
              <a:ext cx="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 flipH="1">
              <a:off x="1849933" y="6112038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17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8794388" y="5347142"/>
            <a:ext cx="1752598" cy="594925"/>
            <a:chOff x="8658227" y="5489028"/>
            <a:chExt cx="1752598" cy="594925"/>
          </a:xfrm>
        </p:grpSpPr>
        <p:sp>
          <p:nvSpPr>
            <p:cNvPr id="13" name="TextBox 13"/>
            <p:cNvSpPr txBox="1"/>
            <p:nvPr/>
          </p:nvSpPr>
          <p:spPr>
            <a:xfrm>
              <a:off x="9534495" y="5489028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 flipH="1">
              <a:off x="8658227" y="5804261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altLang="zh-CN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 descr="图表, 折线图&#10;&#10;AI 生成的内容可能不正确。">
            <a:extLst>
              <a:ext uri="{FF2B5EF4-FFF2-40B4-BE49-F238E27FC236}">
                <a16:creationId xmlns:a16="http://schemas.microsoft.com/office/drawing/2014/main" id="{5D3F9758-D37A-61F6-C586-A3C0B92129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" y="1421531"/>
            <a:ext cx="5024596" cy="4014897"/>
          </a:xfrm>
          <a:prstGeom prst="rect">
            <a:avLst/>
          </a:prstGeom>
        </p:spPr>
      </p:pic>
      <p:pic>
        <p:nvPicPr>
          <p:cNvPr id="23" name="图片 22" descr="图表&#10;&#10;AI 生成的内容可能不正确。">
            <a:extLst>
              <a:ext uri="{FF2B5EF4-FFF2-40B4-BE49-F238E27FC236}">
                <a16:creationId xmlns:a16="http://schemas.microsoft.com/office/drawing/2014/main" id="{38A18244-F8B7-8FFA-284F-D41B2B4396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76" y="1365409"/>
            <a:ext cx="5341716" cy="42895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>
            <a:extLst>
              <a:ext uri="{FF2B5EF4-FFF2-40B4-BE49-F238E27FC236}">
                <a16:creationId xmlns:a16="http://schemas.microsoft.com/office/drawing/2014/main" id="{CB96F446-B2C9-2969-57E1-22A58471B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77" b="277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<p:cNvSpPr/>
          <p:nvPr/>
        </p:nvSpPr>
        <p:spPr>
          <a:xfrm>
            <a:off x="403625" y="166624"/>
            <a:ext cx="1835833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相关数据</a:t>
            </a:r>
          </a:p>
        </p:txBody>
      </p:sp>
      <p:sp>
        <p:nvSpPr>
          <p:cNvPr id="16" name="矩形 15"/>
          <p:cNvSpPr/>
          <p:nvPr/>
        </p:nvSpPr>
        <p:spPr>
          <a:xfrm>
            <a:off x="1016876" y="802373"/>
            <a:ext cx="38476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cs typeface="+mn-ea"/>
                <a:sym typeface="+mn-lt"/>
              </a:rPr>
              <a:t>. </a:t>
            </a:r>
          </a:p>
        </p:txBody>
      </p:sp>
      <p:grpSp>
        <p:nvGrpSpPr>
          <p:cNvPr id="6" name="Group 1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747940" y="5347142"/>
            <a:ext cx="1752598" cy="902702"/>
            <a:chOff x="1849933" y="5489028"/>
            <a:chExt cx="1752598" cy="902702"/>
          </a:xfrm>
        </p:grpSpPr>
        <p:sp>
          <p:nvSpPr>
            <p:cNvPr id="7" name="TextBox 9"/>
            <p:cNvSpPr txBox="1"/>
            <p:nvPr/>
          </p:nvSpPr>
          <p:spPr>
            <a:xfrm>
              <a:off x="2403146" y="5489028"/>
              <a:ext cx="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TextBox 10"/>
            <p:cNvSpPr txBox="1"/>
            <p:nvPr/>
          </p:nvSpPr>
          <p:spPr>
            <a:xfrm flipH="1">
              <a:off x="1849933" y="6112038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Group 17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8794388" y="5347142"/>
            <a:ext cx="1752598" cy="594925"/>
            <a:chOff x="8658227" y="5489028"/>
            <a:chExt cx="1752598" cy="594925"/>
          </a:xfrm>
        </p:grpSpPr>
        <p:sp>
          <p:nvSpPr>
            <p:cNvPr id="13" name="TextBox 13"/>
            <p:cNvSpPr txBox="1"/>
            <p:nvPr/>
          </p:nvSpPr>
          <p:spPr>
            <a:xfrm>
              <a:off x="9534495" y="5489028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2000" b="1" dirty="0">
                <a:solidFill>
                  <a:schemeClr val="tx2"/>
                </a:solidFill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 flipH="1">
              <a:off x="8658227" y="5804261"/>
              <a:ext cx="1752598" cy="2796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en-US" altLang="zh-CN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CB4CA7C-58F3-6C56-AB45-C5419C2EB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19790"/>
              </p:ext>
            </p:extLst>
          </p:nvPr>
        </p:nvGraphicFramePr>
        <p:xfrm>
          <a:off x="2874611" y="1283111"/>
          <a:ext cx="6367947" cy="47725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6539">
                  <a:extLst>
                    <a:ext uri="{9D8B030D-6E8A-4147-A177-3AD203B41FA5}">
                      <a16:colId xmlns:a16="http://schemas.microsoft.com/office/drawing/2014/main" val="3823028393"/>
                    </a:ext>
                  </a:extLst>
                </a:gridCol>
                <a:gridCol w="1471004">
                  <a:extLst>
                    <a:ext uri="{9D8B030D-6E8A-4147-A177-3AD203B41FA5}">
                      <a16:colId xmlns:a16="http://schemas.microsoft.com/office/drawing/2014/main" val="3948041609"/>
                    </a:ext>
                  </a:extLst>
                </a:gridCol>
                <a:gridCol w="2188554">
                  <a:extLst>
                    <a:ext uri="{9D8B030D-6E8A-4147-A177-3AD203B41FA5}">
                      <a16:colId xmlns:a16="http://schemas.microsoft.com/office/drawing/2014/main" val="2999389041"/>
                    </a:ext>
                  </a:extLst>
                </a:gridCol>
                <a:gridCol w="1691850">
                  <a:extLst>
                    <a:ext uri="{9D8B030D-6E8A-4147-A177-3AD203B41FA5}">
                      <a16:colId xmlns:a16="http://schemas.microsoft.com/office/drawing/2014/main" val="211920616"/>
                    </a:ext>
                  </a:extLst>
                </a:gridCol>
              </a:tblGrid>
              <a:tr h="13857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离子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跃迁类型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能量间隙范围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>
                          <a:effectLst/>
                        </a:rPr>
                        <a:t>对应发光波段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2765105"/>
                  </a:ext>
                </a:extLst>
              </a:tr>
              <a:tr h="889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Mn</a:t>
                      </a:r>
                      <a:r>
                        <a:rPr lang="en-US" sz="2000" u="none" strike="noStrike" baseline="30000" dirty="0">
                          <a:effectLst/>
                        </a:rPr>
                        <a:t>2+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d-d</a:t>
                      </a:r>
                      <a:r>
                        <a:rPr lang="zh-CN" altLang="en-US" sz="2000" u="none" strike="noStrike" dirty="0">
                          <a:effectLst/>
                        </a:rPr>
                        <a:t>跃迁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1.24-2.0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红光</a:t>
                      </a:r>
                      <a:r>
                        <a:rPr lang="en-US" altLang="zh-CN" sz="2000" u="none" strike="noStrike" dirty="0">
                          <a:effectLst/>
                        </a:rPr>
                        <a:t>-</a:t>
                      </a:r>
                      <a:r>
                        <a:rPr lang="zh-CN" altLang="en-US" sz="2000" u="none" strike="noStrike" dirty="0">
                          <a:effectLst/>
                        </a:rPr>
                        <a:t>近红外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73417537"/>
                  </a:ext>
                </a:extLst>
              </a:tr>
              <a:tr h="536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Fe</a:t>
                      </a:r>
                      <a:r>
                        <a:rPr lang="en-US" sz="2000" u="none" strike="noStrike" baseline="30000">
                          <a:effectLst/>
                        </a:rPr>
                        <a:t>2+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d-d</a:t>
                      </a:r>
                      <a:r>
                        <a:rPr lang="zh-CN" altLang="en-US" sz="2000" u="none" strike="noStrike" dirty="0">
                          <a:effectLst/>
                        </a:rPr>
                        <a:t>跃迁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0.99-1.49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近红外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82537418"/>
                  </a:ext>
                </a:extLst>
              </a:tr>
              <a:tr h="8890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Fe</a:t>
                      </a:r>
                      <a:r>
                        <a:rPr lang="en-US" sz="2000" u="none" strike="noStrike" baseline="30000">
                          <a:effectLst/>
                        </a:rPr>
                        <a:t>3+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d-d</a:t>
                      </a:r>
                      <a:r>
                        <a:rPr lang="zh-CN" altLang="en-US" sz="2000" u="none" strike="noStrike" dirty="0">
                          <a:effectLst/>
                        </a:rPr>
                        <a:t>跃迁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1.24-1.86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红光</a:t>
                      </a:r>
                      <a:r>
                        <a:rPr lang="en-US" altLang="zh-CN" sz="2000" u="none" strike="noStrike" dirty="0">
                          <a:effectLst/>
                        </a:rPr>
                        <a:t>-</a:t>
                      </a:r>
                      <a:r>
                        <a:rPr lang="zh-CN" altLang="en-US" sz="2000" u="none" strike="noStrike" dirty="0">
                          <a:effectLst/>
                        </a:rPr>
                        <a:t>近红外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7742186"/>
                  </a:ext>
                </a:extLst>
              </a:tr>
              <a:tr h="536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Sr</a:t>
                      </a:r>
                      <a:r>
                        <a:rPr lang="en-US" sz="2000" u="none" strike="noStrike" baseline="30000">
                          <a:effectLst/>
                        </a:rPr>
                        <a:t>2+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ns-np</a:t>
                      </a:r>
                      <a:r>
                        <a:rPr lang="zh-CN" altLang="en-US" sz="2000" u="none" strike="noStrike">
                          <a:effectLst/>
                        </a:rPr>
                        <a:t>跃迁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5.0-7.0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深紫外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41378123"/>
                  </a:ext>
                </a:extLst>
              </a:tr>
              <a:tr h="5362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Ba</a:t>
                      </a:r>
                      <a:r>
                        <a:rPr lang="en-US" sz="2000" u="none" strike="noStrike" baseline="30000">
                          <a:effectLst/>
                        </a:rPr>
                        <a:t>2+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ns-np</a:t>
                      </a:r>
                      <a:r>
                        <a:rPr lang="zh-CN" altLang="en-US" sz="2000" u="none" strike="noStrike" dirty="0">
                          <a:effectLst/>
                        </a:rPr>
                        <a:t>跃迁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4.0-6.0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effectLst/>
                        </a:rPr>
                        <a:t>紫外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83996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52963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308536" y="335837"/>
            <a:ext cx="4787464" cy="1776741"/>
            <a:chOff x="1369353" y="30643"/>
            <a:chExt cx="4116850" cy="1776741"/>
          </a:xfrm>
        </p:grpSpPr>
        <p:sp>
          <p:nvSpPr>
  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69353" y="30643"/>
              <a:ext cx="4116850" cy="1776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endParaRPr lang="zh-CN" altLang="zh-CN" sz="32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69353" y="521017"/>
              <a:ext cx="330866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. </a:t>
              </a:r>
            </a:p>
          </p:txBody>
        </p:sp>
      </p:grpSp>
      <p:sp>
        <p:nvSpPr>
          <p:cNvPr id="9" name="Shape 85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3641831" y="779532"/>
            <a:ext cx="6788009" cy="6011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44474F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调整偏振片和光的入射角度，使光屏上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出现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暗点，测得角度即可。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结果约为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45°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Shape 858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1144089" y="2318583"/>
            <a:ext cx="303788" cy="303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3" y="0"/>
                </a:moveTo>
                <a:cubicBezTo>
                  <a:pt x="3918" y="0"/>
                  <a:pt x="0" y="3922"/>
                  <a:pt x="0" y="8812"/>
                </a:cubicBezTo>
                <a:cubicBezTo>
                  <a:pt x="0" y="13702"/>
                  <a:pt x="3918" y="17601"/>
                  <a:pt x="8803" y="17601"/>
                </a:cubicBezTo>
                <a:cubicBezTo>
                  <a:pt x="13687" y="17601"/>
                  <a:pt x="17605" y="13702"/>
                  <a:pt x="17605" y="8812"/>
                </a:cubicBezTo>
                <a:cubicBezTo>
                  <a:pt x="17605" y="3922"/>
                  <a:pt x="13687" y="0"/>
                  <a:pt x="8803" y="0"/>
                </a:cubicBezTo>
                <a:close/>
                <a:moveTo>
                  <a:pt x="8803" y="1341"/>
                </a:moveTo>
                <a:cubicBezTo>
                  <a:pt x="12936" y="1341"/>
                  <a:pt x="16242" y="4675"/>
                  <a:pt x="16242" y="8812"/>
                </a:cubicBezTo>
                <a:cubicBezTo>
                  <a:pt x="16242" y="12950"/>
                  <a:pt x="12936" y="16260"/>
                  <a:pt x="8803" y="16260"/>
                </a:cubicBezTo>
                <a:cubicBezTo>
                  <a:pt x="4670" y="16260"/>
                  <a:pt x="1340" y="12950"/>
                  <a:pt x="1340" y="8812"/>
                </a:cubicBezTo>
                <a:cubicBezTo>
                  <a:pt x="1340" y="4675"/>
                  <a:pt x="4670" y="1341"/>
                  <a:pt x="8803" y="1341"/>
                </a:cubicBezTo>
                <a:close/>
                <a:moveTo>
                  <a:pt x="4832" y="4957"/>
                </a:moveTo>
                <a:cubicBezTo>
                  <a:pt x="2760" y="7068"/>
                  <a:pt x="2760" y="10532"/>
                  <a:pt x="4832" y="12644"/>
                </a:cubicBezTo>
                <a:lnTo>
                  <a:pt x="5741" y="11710"/>
                </a:lnTo>
                <a:cubicBezTo>
                  <a:pt x="4195" y="10071"/>
                  <a:pt x="4195" y="7491"/>
                  <a:pt x="5741" y="5915"/>
                </a:cubicBezTo>
                <a:lnTo>
                  <a:pt x="4832" y="4957"/>
                </a:lnTo>
                <a:close/>
                <a:moveTo>
                  <a:pt x="17294" y="14344"/>
                </a:moveTo>
                <a:lnTo>
                  <a:pt x="16361" y="15302"/>
                </a:lnTo>
                <a:lnTo>
                  <a:pt x="20021" y="19110"/>
                </a:lnTo>
                <a:cubicBezTo>
                  <a:pt x="20147" y="19235"/>
                  <a:pt x="20213" y="19345"/>
                  <a:pt x="20213" y="19565"/>
                </a:cubicBezTo>
                <a:cubicBezTo>
                  <a:pt x="20213" y="19753"/>
                  <a:pt x="20147" y="19918"/>
                  <a:pt x="20021" y="20043"/>
                </a:cubicBezTo>
                <a:cubicBezTo>
                  <a:pt x="19739" y="20326"/>
                  <a:pt x="19339" y="20326"/>
                  <a:pt x="19088" y="20043"/>
                </a:cubicBezTo>
                <a:lnTo>
                  <a:pt x="15285" y="16380"/>
                </a:lnTo>
                <a:lnTo>
                  <a:pt x="14328" y="17337"/>
                </a:lnTo>
                <a:lnTo>
                  <a:pt x="18108" y="20977"/>
                </a:lnTo>
                <a:cubicBezTo>
                  <a:pt x="18515" y="21385"/>
                  <a:pt x="19010" y="21600"/>
                  <a:pt x="19543" y="21600"/>
                </a:cubicBezTo>
                <a:cubicBezTo>
                  <a:pt x="20075" y="21600"/>
                  <a:pt x="20547" y="21385"/>
                  <a:pt x="20954" y="20977"/>
                </a:cubicBezTo>
                <a:cubicBezTo>
                  <a:pt x="21361" y="20664"/>
                  <a:pt x="21600" y="20098"/>
                  <a:pt x="21600" y="19565"/>
                </a:cubicBezTo>
                <a:cubicBezTo>
                  <a:pt x="21600" y="19031"/>
                  <a:pt x="21361" y="18528"/>
                  <a:pt x="20954" y="18152"/>
                </a:cubicBezTo>
                <a:lnTo>
                  <a:pt x="17294" y="143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92AA7-B95F-00EB-B0B5-14E9C041BC2F}"/>
              </a:ext>
            </a:extLst>
          </p:cNvPr>
          <p:cNvSpPr txBox="1"/>
          <p:nvPr/>
        </p:nvSpPr>
        <p:spPr>
          <a:xfrm>
            <a:off x="36503" y="28722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冰洲石实验二</a:t>
            </a:r>
          </a:p>
        </p:txBody>
      </p:sp>
      <p:pic>
        <p:nvPicPr>
          <p:cNvPr id="6" name="图片 5" descr="绿色的玩具模型&#10;&#10;AI 生成的内容可能不正确。">
            <a:extLst>
              <a:ext uri="{FF2B5EF4-FFF2-40B4-BE49-F238E27FC236}">
                <a16:creationId xmlns:a16="http://schemas.microsoft.com/office/drawing/2014/main" id="{3267D5B7-87EE-C262-997E-AFBA46E92E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09" y="1839292"/>
            <a:ext cx="5409744" cy="4057308"/>
          </a:xfrm>
          <a:prstGeom prst="rect">
            <a:avLst/>
          </a:prstGeom>
        </p:spPr>
      </p:pic>
      <p:pic>
        <p:nvPicPr>
          <p:cNvPr id="8" name="图片 7" descr="图片包含 绿色, 室内, 小, 房间&#10;&#10;AI 生成的内容可能不正确。">
            <a:extLst>
              <a:ext uri="{FF2B5EF4-FFF2-40B4-BE49-F238E27FC236}">
                <a16:creationId xmlns:a16="http://schemas.microsoft.com/office/drawing/2014/main" id="{DC63FBBD-FF89-C1AC-D30C-14A6376BDB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87" y="1714250"/>
            <a:ext cx="5788863" cy="43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8955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308536" y="335837"/>
            <a:ext cx="4787464" cy="1776741"/>
            <a:chOff x="1369353" y="30643"/>
            <a:chExt cx="4116850" cy="1776741"/>
          </a:xfrm>
        </p:grpSpPr>
        <p:sp>
          <p:nvSpPr>
  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69353" y="30643"/>
              <a:ext cx="4116850" cy="1776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endParaRPr lang="zh-CN" altLang="zh-CN" sz="32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69353" y="521017"/>
              <a:ext cx="330866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. </a:t>
              </a:r>
            </a:p>
          </p:txBody>
        </p:sp>
      </p:grpSp>
      <p:sp>
        <p:nvSpPr>
          <p:cNvPr id="9" name="Shape 85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2821404" y="904181"/>
            <a:ext cx="6788009" cy="3518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44474F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Shape 858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1144089" y="2318583"/>
            <a:ext cx="303788" cy="303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3" y="0"/>
                </a:moveTo>
                <a:cubicBezTo>
                  <a:pt x="3918" y="0"/>
                  <a:pt x="0" y="3922"/>
                  <a:pt x="0" y="8812"/>
                </a:cubicBezTo>
                <a:cubicBezTo>
                  <a:pt x="0" y="13702"/>
                  <a:pt x="3918" y="17601"/>
                  <a:pt x="8803" y="17601"/>
                </a:cubicBezTo>
                <a:cubicBezTo>
                  <a:pt x="13687" y="17601"/>
                  <a:pt x="17605" y="13702"/>
                  <a:pt x="17605" y="8812"/>
                </a:cubicBezTo>
                <a:cubicBezTo>
                  <a:pt x="17605" y="3922"/>
                  <a:pt x="13687" y="0"/>
                  <a:pt x="8803" y="0"/>
                </a:cubicBezTo>
                <a:close/>
                <a:moveTo>
                  <a:pt x="8803" y="1341"/>
                </a:moveTo>
                <a:cubicBezTo>
                  <a:pt x="12936" y="1341"/>
                  <a:pt x="16242" y="4675"/>
                  <a:pt x="16242" y="8812"/>
                </a:cubicBezTo>
                <a:cubicBezTo>
                  <a:pt x="16242" y="12950"/>
                  <a:pt x="12936" y="16260"/>
                  <a:pt x="8803" y="16260"/>
                </a:cubicBezTo>
                <a:cubicBezTo>
                  <a:pt x="4670" y="16260"/>
                  <a:pt x="1340" y="12950"/>
                  <a:pt x="1340" y="8812"/>
                </a:cubicBezTo>
                <a:cubicBezTo>
                  <a:pt x="1340" y="4675"/>
                  <a:pt x="4670" y="1341"/>
                  <a:pt x="8803" y="1341"/>
                </a:cubicBezTo>
                <a:close/>
                <a:moveTo>
                  <a:pt x="4832" y="4957"/>
                </a:moveTo>
                <a:cubicBezTo>
                  <a:pt x="2760" y="7068"/>
                  <a:pt x="2760" y="10532"/>
                  <a:pt x="4832" y="12644"/>
                </a:cubicBezTo>
                <a:lnTo>
                  <a:pt x="5741" y="11710"/>
                </a:lnTo>
                <a:cubicBezTo>
                  <a:pt x="4195" y="10071"/>
                  <a:pt x="4195" y="7491"/>
                  <a:pt x="5741" y="5915"/>
                </a:cubicBezTo>
                <a:lnTo>
                  <a:pt x="4832" y="4957"/>
                </a:lnTo>
                <a:close/>
                <a:moveTo>
                  <a:pt x="17294" y="14344"/>
                </a:moveTo>
                <a:lnTo>
                  <a:pt x="16361" y="15302"/>
                </a:lnTo>
                <a:lnTo>
                  <a:pt x="20021" y="19110"/>
                </a:lnTo>
                <a:cubicBezTo>
                  <a:pt x="20147" y="19235"/>
                  <a:pt x="20213" y="19345"/>
                  <a:pt x="20213" y="19565"/>
                </a:cubicBezTo>
                <a:cubicBezTo>
                  <a:pt x="20213" y="19753"/>
                  <a:pt x="20147" y="19918"/>
                  <a:pt x="20021" y="20043"/>
                </a:cubicBezTo>
                <a:cubicBezTo>
                  <a:pt x="19739" y="20326"/>
                  <a:pt x="19339" y="20326"/>
                  <a:pt x="19088" y="20043"/>
                </a:cubicBezTo>
                <a:lnTo>
                  <a:pt x="15285" y="16380"/>
                </a:lnTo>
                <a:lnTo>
                  <a:pt x="14328" y="17337"/>
                </a:lnTo>
                <a:lnTo>
                  <a:pt x="18108" y="20977"/>
                </a:lnTo>
                <a:cubicBezTo>
                  <a:pt x="18515" y="21385"/>
                  <a:pt x="19010" y="21600"/>
                  <a:pt x="19543" y="21600"/>
                </a:cubicBezTo>
                <a:cubicBezTo>
                  <a:pt x="20075" y="21600"/>
                  <a:pt x="20547" y="21385"/>
                  <a:pt x="20954" y="20977"/>
                </a:cubicBezTo>
                <a:cubicBezTo>
                  <a:pt x="21361" y="20664"/>
                  <a:pt x="21600" y="20098"/>
                  <a:pt x="21600" y="19565"/>
                </a:cubicBezTo>
                <a:cubicBezTo>
                  <a:pt x="21600" y="19031"/>
                  <a:pt x="21361" y="18528"/>
                  <a:pt x="20954" y="18152"/>
                </a:cubicBezTo>
                <a:lnTo>
                  <a:pt x="17294" y="143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92AA7-B95F-00EB-B0B5-14E9C041BC2F}"/>
              </a:ext>
            </a:extLst>
          </p:cNvPr>
          <p:cNvSpPr txBox="1"/>
          <p:nvPr/>
        </p:nvSpPr>
        <p:spPr>
          <a:xfrm>
            <a:off x="219955" y="24043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虹色应力泡</a:t>
            </a:r>
          </a:p>
        </p:txBody>
      </p:sp>
      <p:pic>
        <p:nvPicPr>
          <p:cNvPr id="4" name="图片 3" descr="篮球框&#10;&#10;AI 生成的内容可能不正确。">
            <a:extLst>
              <a:ext uri="{FF2B5EF4-FFF2-40B4-BE49-F238E27FC236}">
                <a16:creationId xmlns:a16="http://schemas.microsoft.com/office/drawing/2014/main" id="{1FBBA5AC-C298-43A7-6A56-82348258D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6" y="1026291"/>
            <a:ext cx="4737931" cy="35520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C0FC8C-7F19-F710-756A-2A4B7B274247}"/>
              </a:ext>
            </a:extLst>
          </p:cNvPr>
          <p:cNvSpPr txBox="1"/>
          <p:nvPr/>
        </p:nvSpPr>
        <p:spPr>
          <a:xfrm>
            <a:off x="1295983" y="47843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无偏振片的现象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9A62171-6F2A-39C7-8B83-A86610DF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204" y="1080126"/>
            <a:ext cx="5101077" cy="355205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E9CF8D4-1E3B-BF26-3514-3809A8CE5810}"/>
              </a:ext>
            </a:extLst>
          </p:cNvPr>
          <p:cNvSpPr txBox="1"/>
          <p:nvPr/>
        </p:nvSpPr>
        <p:spPr>
          <a:xfrm>
            <a:off x="7727950" y="4808130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透过偏振片看到的现象</a:t>
            </a:r>
          </a:p>
        </p:txBody>
      </p:sp>
    </p:spTree>
    <p:extLst>
      <p:ext uri="{BB962C8B-B14F-4D97-AF65-F5344CB8AC3E}">
        <p14:creationId xmlns:p14="http://schemas.microsoft.com/office/powerpoint/2010/main" val="2505293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GrpSpPr/>
          <p:nvPr/>
        </p:nvGrpSpPr>
        <p:grpSpPr>
          <a:xfrm>
            <a:off x="1308536" y="335837"/>
            <a:ext cx="4787464" cy="1776741"/>
            <a:chOff x="1369353" y="30643"/>
            <a:chExt cx="4116850" cy="1776741"/>
          </a:xfrm>
        </p:grpSpPr>
        <p:sp>
          <p:nvSpPr>
            <p:cNvPr id="15" name="矩形 14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/>
            <p:cNvSpPr/>
            <p:nvPr/>
          </p:nvSpPr>
          <p:spPr>
            <a:xfrm>
              <a:off x="1369353" y="30643"/>
              <a:ext cx="4116850" cy="17767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15000"/>
                </a:lnSpc>
                <a:spcAft>
                  <a:spcPts val="800"/>
                </a:spcAft>
              </a:pPr>
              <a:endParaRPr lang="zh-CN" altLang="zh-CN" sz="32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369353" y="521017"/>
              <a:ext cx="330866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05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cs typeface="+mn-ea"/>
                  <a:sym typeface="+mn-lt"/>
                </a:rPr>
                <a:t>. </a:t>
              </a:r>
            </a:p>
          </p:txBody>
        </p:sp>
      </p:grpSp>
      <p:sp>
        <p:nvSpPr>
          <p:cNvPr id="9" name="Shape 855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2821404" y="904181"/>
            <a:ext cx="6788009" cy="35189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l">
              <a:lnSpc>
                <a:spcPct val="90000"/>
              </a:lnSpc>
              <a:defRPr sz="2800" b="1">
                <a:solidFill>
                  <a:srgbClr val="44474F"/>
                </a:solidFill>
                <a:latin typeface="+mn-lt"/>
                <a:ea typeface="+mn-ea"/>
                <a:cs typeface="+mn-cs"/>
                <a:sym typeface="Roboto" panose="02000000000000000000"/>
              </a:defRPr>
            </a:lvl1pPr>
          </a:lstStyle>
          <a:p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Shape 858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/>
          <p:cNvSpPr/>
          <p:nvPr/>
        </p:nvSpPr>
        <p:spPr>
          <a:xfrm>
            <a:off x="1144089" y="2318583"/>
            <a:ext cx="303788" cy="3034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03" y="0"/>
                </a:moveTo>
                <a:cubicBezTo>
                  <a:pt x="3918" y="0"/>
                  <a:pt x="0" y="3922"/>
                  <a:pt x="0" y="8812"/>
                </a:cubicBezTo>
                <a:cubicBezTo>
                  <a:pt x="0" y="13702"/>
                  <a:pt x="3918" y="17601"/>
                  <a:pt x="8803" y="17601"/>
                </a:cubicBezTo>
                <a:cubicBezTo>
                  <a:pt x="13687" y="17601"/>
                  <a:pt x="17605" y="13702"/>
                  <a:pt x="17605" y="8812"/>
                </a:cubicBezTo>
                <a:cubicBezTo>
                  <a:pt x="17605" y="3922"/>
                  <a:pt x="13687" y="0"/>
                  <a:pt x="8803" y="0"/>
                </a:cubicBezTo>
                <a:close/>
                <a:moveTo>
                  <a:pt x="8803" y="1341"/>
                </a:moveTo>
                <a:cubicBezTo>
                  <a:pt x="12936" y="1341"/>
                  <a:pt x="16242" y="4675"/>
                  <a:pt x="16242" y="8812"/>
                </a:cubicBezTo>
                <a:cubicBezTo>
                  <a:pt x="16242" y="12950"/>
                  <a:pt x="12936" y="16260"/>
                  <a:pt x="8803" y="16260"/>
                </a:cubicBezTo>
                <a:cubicBezTo>
                  <a:pt x="4670" y="16260"/>
                  <a:pt x="1340" y="12950"/>
                  <a:pt x="1340" y="8812"/>
                </a:cubicBezTo>
                <a:cubicBezTo>
                  <a:pt x="1340" y="4675"/>
                  <a:pt x="4670" y="1341"/>
                  <a:pt x="8803" y="1341"/>
                </a:cubicBezTo>
                <a:close/>
                <a:moveTo>
                  <a:pt x="4832" y="4957"/>
                </a:moveTo>
                <a:cubicBezTo>
                  <a:pt x="2760" y="7068"/>
                  <a:pt x="2760" y="10532"/>
                  <a:pt x="4832" y="12644"/>
                </a:cubicBezTo>
                <a:lnTo>
                  <a:pt x="5741" y="11710"/>
                </a:lnTo>
                <a:cubicBezTo>
                  <a:pt x="4195" y="10071"/>
                  <a:pt x="4195" y="7491"/>
                  <a:pt x="5741" y="5915"/>
                </a:cubicBezTo>
                <a:lnTo>
                  <a:pt x="4832" y="4957"/>
                </a:lnTo>
                <a:close/>
                <a:moveTo>
                  <a:pt x="17294" y="14344"/>
                </a:moveTo>
                <a:lnTo>
                  <a:pt x="16361" y="15302"/>
                </a:lnTo>
                <a:lnTo>
                  <a:pt x="20021" y="19110"/>
                </a:lnTo>
                <a:cubicBezTo>
                  <a:pt x="20147" y="19235"/>
                  <a:pt x="20213" y="19345"/>
                  <a:pt x="20213" y="19565"/>
                </a:cubicBezTo>
                <a:cubicBezTo>
                  <a:pt x="20213" y="19753"/>
                  <a:pt x="20147" y="19918"/>
                  <a:pt x="20021" y="20043"/>
                </a:cubicBezTo>
                <a:cubicBezTo>
                  <a:pt x="19739" y="20326"/>
                  <a:pt x="19339" y="20326"/>
                  <a:pt x="19088" y="20043"/>
                </a:cubicBezTo>
                <a:lnTo>
                  <a:pt x="15285" y="16380"/>
                </a:lnTo>
                <a:lnTo>
                  <a:pt x="14328" y="17337"/>
                </a:lnTo>
                <a:lnTo>
                  <a:pt x="18108" y="20977"/>
                </a:lnTo>
                <a:cubicBezTo>
                  <a:pt x="18515" y="21385"/>
                  <a:pt x="19010" y="21600"/>
                  <a:pt x="19543" y="21600"/>
                </a:cubicBezTo>
                <a:cubicBezTo>
                  <a:pt x="20075" y="21600"/>
                  <a:pt x="20547" y="21385"/>
                  <a:pt x="20954" y="20977"/>
                </a:cubicBezTo>
                <a:cubicBezTo>
                  <a:pt x="21361" y="20664"/>
                  <a:pt x="21600" y="20098"/>
                  <a:pt x="21600" y="19565"/>
                </a:cubicBezTo>
                <a:cubicBezTo>
                  <a:pt x="21600" y="19031"/>
                  <a:pt x="21361" y="18528"/>
                  <a:pt x="20954" y="18152"/>
                </a:cubicBezTo>
                <a:lnTo>
                  <a:pt x="17294" y="143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defRPr sz="1800">
                <a:solidFill>
                  <a:srgbClr val="000000"/>
                </a:solidFill>
                <a:latin typeface="+mn-lt"/>
                <a:ea typeface="+mn-ea"/>
                <a:cs typeface="+mn-cs"/>
                <a:sym typeface="Roboto" panose="02000000000000000000"/>
              </a:defRPr>
            </a:pPr>
            <a:endParaRPr sz="1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e7d195523061f1c0" descr="e7d195523061f1c0205959036996ad55c215b892a7aac5c0B9ADEF7896FB48F2EF97163A2DE1401E1875DEDC438B7864AD24CA23553DBBBD975DAF4CAD4A2592689FFB6CEE59FFA55B2702D0E5EE29CDFC7DD6D4C22D17AEBF0859EEF13D94F7618A7158DD5E6CBFFCD3378BED4BE408AACF7028107ED13DF3401F841188AA6377254543678C99A2" hidden="1"/>
          <p:cNvSpPr txBox="1"/>
          <p:nvPr/>
        </p:nvSpPr>
        <p:spPr>
          <a:xfrm>
            <a:off x="-355600" y="1803400"/>
            <a:ext cx="30316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 dirty="0">
                <a:latin typeface="微软雅黑" panose="020B0503020204020204" pitchFamily="34" charset="-122"/>
                <a:cs typeface="+mn-ea"/>
                <a:sym typeface="+mn-lt"/>
              </a:rPr>
              <a:t>e7d195523061f1c0205959036996ad55c215b892a7aac5c0B9ADEF7896FB48F2EF97163A2DE1401E1875DEDC438B7864AD24CA23553DBBBD975DAF4CAD4A2592689FFB6CEE59FFA55B2702D0E5EE29CDFC7DD6D4C22D17AEBF0859EEF13D94F7618A7158DD5E6CBFFCD3378BED4BE408AACF7028107ED13DF3401F841188AA6377254543678C99A2</a:t>
            </a:r>
            <a:endParaRPr lang="zh-CN" altLang="en-US" sz="100" dirty="0"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F92AA7-B95F-00EB-B0B5-14E9C041BC2F}"/>
              </a:ext>
            </a:extLst>
          </p:cNvPr>
          <p:cNvSpPr txBox="1"/>
          <p:nvPr/>
        </p:nvSpPr>
        <p:spPr>
          <a:xfrm>
            <a:off x="219955" y="24043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虹色应力泡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53D986-41F7-59F0-9E1C-FA577F680E76}"/>
              </a:ext>
            </a:extLst>
          </p:cNvPr>
          <p:cNvGrpSpPr/>
          <p:nvPr/>
        </p:nvGrpSpPr>
        <p:grpSpPr>
          <a:xfrm>
            <a:off x="114116" y="1192723"/>
            <a:ext cx="11637391" cy="4344100"/>
            <a:chOff x="157919" y="1158097"/>
            <a:chExt cx="11637391" cy="4344100"/>
          </a:xfrm>
        </p:grpSpPr>
        <p:pic>
          <p:nvPicPr>
            <p:cNvPr id="18" name="图片 17" descr="窗户外的风景&#10;&#10;AI 生成的内容可能不正确。">
              <a:extLst>
                <a:ext uri="{FF2B5EF4-FFF2-40B4-BE49-F238E27FC236}">
                  <a16:creationId xmlns:a16="http://schemas.microsoft.com/office/drawing/2014/main" id="{887127A9-ACAA-9CAB-6536-8F88BAC4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19" y="1169677"/>
              <a:ext cx="3135110" cy="4181781"/>
            </a:xfrm>
            <a:prstGeom prst="rect">
              <a:avLst/>
            </a:prstGeom>
          </p:spPr>
        </p:pic>
        <p:pic>
          <p:nvPicPr>
            <p:cNvPr id="22" name="图片 21" descr="图片包含 桌子, 玻璃, 游戏机, 食物&#10;&#10;AI 生成的内容可能不正确。">
              <a:extLst>
                <a:ext uri="{FF2B5EF4-FFF2-40B4-BE49-F238E27FC236}">
                  <a16:creationId xmlns:a16="http://schemas.microsoft.com/office/drawing/2014/main" id="{EB68436E-DCA1-AD73-3CA7-B4F4013EE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353" y="1384702"/>
              <a:ext cx="4825957" cy="4002553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5923B21-A64F-B82D-2B08-32E3FFCBB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09206" y="1158097"/>
              <a:ext cx="3443970" cy="4344100"/>
            </a:xfrm>
            <a:prstGeom prst="rect">
              <a:avLst/>
            </a:prstGeom>
          </p:spPr>
        </p:pic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CCBF8B11-6618-1D78-3DD6-5037A8E28D15}"/>
              </a:ext>
            </a:extLst>
          </p:cNvPr>
          <p:cNvSpPr txBox="1"/>
          <p:nvPr/>
        </p:nvSpPr>
        <p:spPr>
          <a:xfrm>
            <a:off x="991057" y="5662457"/>
            <a:ext cx="113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浓度最低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8453AF-10B0-A5A4-9BFE-30EB41D886BB}"/>
              </a:ext>
            </a:extLst>
          </p:cNvPr>
          <p:cNvSpPr txBox="1"/>
          <p:nvPr/>
        </p:nvSpPr>
        <p:spPr>
          <a:xfrm>
            <a:off x="4718130" y="566245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浓度适中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EC7956F-1E06-6F62-7978-0B02BD2EB1D3}"/>
              </a:ext>
            </a:extLst>
          </p:cNvPr>
          <p:cNvSpPr txBox="1"/>
          <p:nvPr/>
        </p:nvSpPr>
        <p:spPr>
          <a:xfrm>
            <a:off x="8784530" y="55969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浓度最高</a:t>
            </a:r>
          </a:p>
        </p:txBody>
      </p:sp>
    </p:spTree>
    <p:extLst>
      <p:ext uri="{BB962C8B-B14F-4D97-AF65-F5344CB8AC3E}">
        <p14:creationId xmlns:p14="http://schemas.microsoft.com/office/powerpoint/2010/main" val="322279575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cnuabkr">
      <a:majorFont>
        <a:latin typeface="Hans Kendrick V4"/>
        <a:ea typeface="微软雅黑"/>
        <a:cs typeface="Arial"/>
      </a:majorFont>
      <a:minorFont>
        <a:latin typeface="Hans Kendrick V4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7d195523061f1c0 xmlns="http://e7d195523061f1c0/custom/data/def">
  <_7b1dac89e7d195523061f1c0316ecb71 xmlns="">e7d195523061f1c0205959036996ad55c215b892a7aac5c0B9ADEF7896FB48F2EF97163A2DE1401E1875DEDC438B7864AD24CA23553DBBBD975DAF4CAD4A2592689FFB6CEE59FFA55B2702D0E5EE29CDFC7DD6D4C22D17AEBF0859EEF13D94F7618A7158DD5E6CBFFCD3378BED4BE408AACF7028107ED13DF3401F841188AA6377254543678C99A2</_7b1dac89e7d195523061f1c0316ecb71>
</e7d195523061f1c0>
</file>

<file path=customXml/itemProps1.xml><?xml version="1.0" encoding="utf-8"?>
<ds:datastoreItem xmlns:ds="http://schemas.openxmlformats.org/officeDocument/2006/customXml" ds:itemID="{F74DDBF3-BC58-4B74-A1EF-448B238E12E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1482</TotalTime>
  <Words>298</Words>
  <Application>Microsoft Office PowerPoint</Application>
  <PresentationFormat>宽屏</PresentationFormat>
  <Paragraphs>87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微软雅黑</vt:lpstr>
      <vt:lpstr>Arial</vt:lpstr>
      <vt:lpstr>Arial Black</vt:lpstr>
      <vt:lpstr>Calibri</vt:lpstr>
      <vt:lpstr>Cambria Math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极简商务</dc:title>
  <dc:creator>第一PPT</dc:creator>
  <cp:keywords>www.1ppt.com</cp:keywords>
  <dc:description>www.1ppt.com</dc:description>
  <cp:lastModifiedBy>zihan zhu</cp:lastModifiedBy>
  <cp:revision>79</cp:revision>
  <dcterms:created xsi:type="dcterms:W3CDTF">2021-01-17T04:32:00Z</dcterms:created>
  <dcterms:modified xsi:type="dcterms:W3CDTF">2026-01-22T08:56:57Z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30BBA03D29A847EEA9D24A6A532E76FE_12</vt:lpwstr>
  </property>
  <property fmtid="{D5CDD505-2E9C-101B-9397-08002B2CF9AE}" pid="3" name="KSOProductBuildVer">
    <vt:lpwstr>2052-12.1.0.23542</vt:lpwstr>
  </property>
</Properties>
</file>